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5" r:id="rId30"/>
    <p:sldId id="290" r:id="rId31"/>
    <p:sldId id="291" r:id="rId32"/>
    <p:sldId id="292" r:id="rId33"/>
    <p:sldId id="297" r:id="rId34"/>
    <p:sldId id="293" r:id="rId35"/>
    <p:sldId id="29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zakon/227/200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edatovaschranka.cz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elektronický podpis, datové schránky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Elektronický a ruční podpis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Ruční podpis je výsledkem cílevědomé činnosti osoby, která se podepisuje a využívá přitom svých individuálních vlastností a schopností. </a:t>
            </a:r>
          </a:p>
          <a:p>
            <a:pPr>
              <a:buNone/>
            </a:pPr>
            <a:r>
              <a:rPr lang="cs-CZ" dirty="0" smtClean="0"/>
              <a:t>Naproti tomu je elektronický podpis řetězec dat, který je příslušným  </a:t>
            </a:r>
            <a:r>
              <a:rPr lang="cs-CZ" i="1" dirty="0" smtClean="0"/>
              <a:t>SW </a:t>
            </a:r>
            <a:r>
              <a:rPr lang="cs-CZ" dirty="0" smtClean="0"/>
              <a:t> (např. v  </a:t>
            </a:r>
            <a:r>
              <a:rPr lang="cs-CZ" i="1" dirty="0" smtClean="0"/>
              <a:t>PC </a:t>
            </a:r>
            <a:r>
              <a:rPr lang="cs-CZ" dirty="0" smtClean="0"/>
              <a:t>) připojen s využitím kryptografických metod k datové zprávě a je vytvořen na základě vstupních dat, které zná pouze podepisující se osoba.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Certifikáty a certifikační autority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Problém el. podpisu – záruka, že nabízený veřejný klíč, kterým dojde k ověření informací, skutečně náleží osobě, které jsou informace určeny.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Aby k záměně klíčů nedošlo, byly ustanoveny tzv. </a:t>
            </a:r>
            <a:r>
              <a:rPr lang="cs-CZ" sz="2800" b="1" dirty="0" smtClean="0">
                <a:solidFill>
                  <a:srgbClr val="0070C0"/>
                </a:solidFill>
              </a:rPr>
              <a:t>certifikační autority </a:t>
            </a:r>
            <a:r>
              <a:rPr lang="cs-CZ" sz="2800" dirty="0" smtClean="0"/>
              <a:t>= důvěryhodné třetí strany, které pomocí </a:t>
            </a:r>
            <a:r>
              <a:rPr lang="cs-CZ" sz="2800" dirty="0" smtClean="0">
                <a:solidFill>
                  <a:srgbClr val="0070C0"/>
                </a:solidFill>
              </a:rPr>
              <a:t>certifikátu zaručují, že veřejný klíč patří opravdu tomu, kdo je označen jako jeho vlastník.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Certifikáty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cs-CZ" dirty="0" smtClean="0"/>
              <a:t>Certifikáty :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Obyčejné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Klasifikované </a:t>
            </a:r>
            <a:r>
              <a:rPr lang="cs-CZ" dirty="0" smtClean="0"/>
              <a:t>(vydává akreditovaný poskytovatel certifikačních služeb)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Obyčejný soubor se strukturou popsanou v jazyce ASN.1 – údaje o vydavateli, vlastníkovi, době platnosti a veřejný klíč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815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Verze – nabývá hodnoty V1, V2, V3</a:t>
            </a:r>
          </a:p>
          <a:p>
            <a:r>
              <a:rPr lang="cs-CZ" dirty="0"/>
              <a:t>Sériové číslo – číslo certifikátu u dané CA pro snazší dohledání</a:t>
            </a:r>
          </a:p>
          <a:p>
            <a:r>
              <a:rPr lang="cs-CZ" dirty="0"/>
              <a:t>Algoritmus podpisu – jaký algoritmus byl použit</a:t>
            </a:r>
          </a:p>
          <a:p>
            <a:r>
              <a:rPr lang="cs-CZ" dirty="0"/>
              <a:t>Vystavitel – jméno certifikační autority</a:t>
            </a:r>
          </a:p>
          <a:p>
            <a:r>
              <a:rPr lang="cs-CZ" dirty="0"/>
              <a:t>Platnost certifikátu – odkdy dokdy je certifikát platný</a:t>
            </a:r>
          </a:p>
          <a:p>
            <a:r>
              <a:rPr lang="cs-CZ" dirty="0"/>
              <a:t>Subjekt – pro koho je certifikát vydán</a:t>
            </a:r>
          </a:p>
          <a:p>
            <a:r>
              <a:rPr lang="cs-CZ" dirty="0"/>
              <a:t>Veřejný klíč – povětšinou RSA (1024 </a:t>
            </a:r>
            <a:r>
              <a:rPr lang="cs-CZ" dirty="0" err="1"/>
              <a:t>Bits</a:t>
            </a:r>
            <a:r>
              <a:rPr lang="cs-CZ" dirty="0"/>
              <a:t> nebo 2048 </a:t>
            </a:r>
            <a:r>
              <a:rPr lang="cs-CZ" dirty="0" err="1"/>
              <a:t>Bits</a:t>
            </a:r>
            <a:r>
              <a:rPr lang="cs-CZ" dirty="0"/>
              <a:t>)</a:t>
            </a:r>
          </a:p>
          <a:p>
            <a:r>
              <a:rPr lang="cs-CZ" dirty="0"/>
              <a:t>Použití klíče – k čemu bude použit (podepisování)</a:t>
            </a:r>
          </a:p>
          <a:p>
            <a:r>
              <a:rPr lang="cs-CZ" dirty="0"/>
              <a:t>Algoritmus miniatury – SHA1 nebo SHA2</a:t>
            </a:r>
          </a:p>
          <a:p>
            <a:r>
              <a:rPr lang="cs-CZ" dirty="0"/>
              <a:t>Miniatura – </a:t>
            </a:r>
            <a:r>
              <a:rPr lang="cs-CZ" dirty="0" err="1"/>
              <a:t>hash</a:t>
            </a:r>
            <a:r>
              <a:rPr lang="cs-CZ" dirty="0"/>
              <a:t> </a:t>
            </a:r>
            <a:r>
              <a:rPr lang="cs-CZ" dirty="0" smtClean="0"/>
              <a:t>certifikátu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630932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http://www.cleverandsmart.cz/</a:t>
            </a:r>
          </a:p>
        </p:txBody>
      </p:sp>
    </p:spTree>
    <p:extLst>
      <p:ext uri="{BB962C8B-B14F-4D97-AF65-F5344CB8AC3E}">
        <p14:creationId xmlns="" xmlns:p14="http://schemas.microsoft.com/office/powerpoint/2010/main" val="1741835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400" dirty="0" smtClean="0"/>
              <a:t>Kryptografie</a:t>
            </a:r>
            <a:endParaRPr lang="cs-CZ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Kryptografie a kryptoanalýza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Kryptografie</a:t>
            </a:r>
            <a:r>
              <a:rPr lang="cs-CZ" dirty="0" smtClean="0"/>
              <a:t> – věda o tvorbě šifer, studuje šifrovací algoritmy, nástroje, protokoly…</a:t>
            </a:r>
          </a:p>
          <a:p>
            <a:r>
              <a:rPr lang="cs-CZ" b="1" dirty="0" smtClean="0"/>
              <a:t>Kryptoanalýza</a:t>
            </a:r>
            <a:r>
              <a:rPr lang="cs-CZ" dirty="0" smtClean="0"/>
              <a:t> – luštění, rozbíjení šifer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 a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Šifrování</a:t>
            </a:r>
            <a:r>
              <a:rPr lang="cs-CZ" dirty="0" smtClean="0"/>
              <a:t> - zakódování přenášené informace tak, aby nebyla srozumitelná třetí osobě.</a:t>
            </a: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Kódování </a:t>
            </a:r>
            <a:r>
              <a:rPr lang="cs-CZ" dirty="0" smtClean="0"/>
              <a:t>– </a:t>
            </a:r>
            <a:r>
              <a:rPr lang="cs-CZ" dirty="0" smtClean="0"/>
              <a:t>nevyužívá </a:t>
            </a:r>
            <a:r>
              <a:rPr lang="cs-CZ" dirty="0" smtClean="0"/>
              <a:t>utajené informace</a:t>
            </a: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Klíč</a:t>
            </a:r>
            <a:r>
              <a:rPr lang="cs-CZ" b="1" dirty="0" smtClean="0"/>
              <a:t> </a:t>
            </a:r>
            <a:r>
              <a:rPr lang="cs-CZ" dirty="0" smtClean="0"/>
              <a:t>– tajná informace bez níž nelze šifrovaný text přečíst.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Hashovací</a:t>
            </a:r>
            <a:r>
              <a:rPr lang="cs-CZ" b="1" dirty="0" smtClean="0">
                <a:solidFill>
                  <a:srgbClr val="0070C0"/>
                </a:solidFill>
              </a:rPr>
              <a:t> funkce </a:t>
            </a:r>
            <a:r>
              <a:rPr lang="cs-CZ" dirty="0" smtClean="0"/>
              <a:t>– způsob jak z celého textu vytvořit krátký řetězec, který jednoznačně identifikuje původní text.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šifer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Symetrická </a:t>
            </a:r>
          </a:p>
          <a:p>
            <a:pPr lvl="2"/>
            <a:r>
              <a:rPr lang="cs-CZ" b="1" dirty="0" smtClean="0"/>
              <a:t>Proudové šifry </a:t>
            </a:r>
            <a:r>
              <a:rPr lang="cs-CZ" dirty="0" smtClean="0"/>
              <a:t>(</a:t>
            </a:r>
            <a:r>
              <a:rPr lang="cs-CZ" dirty="0" err="1" smtClean="0"/>
              <a:t>Fish</a:t>
            </a:r>
            <a:r>
              <a:rPr lang="cs-CZ" dirty="0" smtClean="0"/>
              <a:t>, RC4, …)</a:t>
            </a:r>
          </a:p>
          <a:p>
            <a:pPr lvl="2"/>
            <a:r>
              <a:rPr lang="cs-CZ" b="1" dirty="0" smtClean="0"/>
              <a:t>Blokové šifry </a:t>
            </a:r>
            <a:r>
              <a:rPr lang="cs-CZ" dirty="0" smtClean="0"/>
              <a:t>(AES, DES, …)</a:t>
            </a:r>
          </a:p>
          <a:p>
            <a:pPr lvl="1">
              <a:buNone/>
            </a:pPr>
            <a:r>
              <a:rPr lang="cs-CZ" dirty="0" smtClean="0"/>
              <a:t>Používá k šifrování i dešifrování jediný klíč – privátní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Asymetrická</a:t>
            </a:r>
          </a:p>
          <a:p>
            <a:pPr marL="342900" lvl="1" indent="-342900">
              <a:buNone/>
            </a:pPr>
            <a:r>
              <a:rPr lang="cs-CZ" dirty="0" smtClean="0"/>
              <a:t>	Používá dva klíče: privátní a veřejný klíč.</a:t>
            </a:r>
          </a:p>
          <a:p>
            <a:pPr marL="342900" lvl="1" indent="-342900">
              <a:buNone/>
            </a:pPr>
            <a:r>
              <a:rPr lang="cs-CZ" dirty="0" smtClean="0"/>
              <a:t>	Např. RSA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Steganografie</a:t>
            </a:r>
            <a:r>
              <a:rPr lang="cs-CZ" dirty="0" smtClean="0"/>
              <a:t> – ukrývání textů – neviditelné inkousty apod.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Kódování</a:t>
            </a:r>
            <a:r>
              <a:rPr lang="cs-CZ" dirty="0" smtClean="0"/>
              <a:t> – bez hesla, pouze nutná znalost kódovací tabulky:</a:t>
            </a:r>
          </a:p>
          <a:p>
            <a:pPr lvl="1"/>
            <a:r>
              <a:rPr lang="cs-CZ" dirty="0" smtClean="0"/>
              <a:t>Starověk – </a:t>
            </a:r>
            <a:r>
              <a:rPr lang="cs-CZ" dirty="0" smtClean="0">
                <a:solidFill>
                  <a:srgbClr val="0070C0"/>
                </a:solidFill>
              </a:rPr>
              <a:t>substituční šifra </a:t>
            </a:r>
            <a:r>
              <a:rPr lang="cs-CZ" dirty="0" smtClean="0"/>
              <a:t>– znak se nahrazuje jiným znakem podle daného pravidla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Caesarova</a:t>
            </a:r>
            <a:r>
              <a:rPr lang="cs-CZ" dirty="0" smtClean="0">
                <a:solidFill>
                  <a:srgbClr val="0070C0"/>
                </a:solidFill>
              </a:rPr>
              <a:t> šifra </a:t>
            </a:r>
            <a:r>
              <a:rPr lang="cs-CZ" dirty="0" smtClean="0"/>
              <a:t>– starověký Řím – každé písmeno zprávy je pousnuto o pevný počet pozic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Úvod do informačních systémů</a:t>
            </a:r>
          </a:p>
          <a:p>
            <a:pPr lvl="0"/>
            <a:r>
              <a:rPr lang="cs-CZ" dirty="0" smtClean="0"/>
              <a:t>Podnikové informační systémy – ERP, CRM, MES, HRM, ECM, EAM</a:t>
            </a:r>
          </a:p>
          <a:p>
            <a:pPr lvl="0"/>
            <a:r>
              <a:rPr lang="cs-CZ" dirty="0" smtClean="0"/>
              <a:t>Business Inteligence, datové sklady a možnosti prezentace informací</a:t>
            </a:r>
          </a:p>
          <a:p>
            <a:pPr lvl="0"/>
            <a:r>
              <a:rPr lang="cs-CZ" dirty="0" smtClean="0"/>
              <a:t>Řízení podnikové informatiky </a:t>
            </a:r>
          </a:p>
          <a:p>
            <a:pPr lvl="0"/>
            <a:r>
              <a:rPr lang="cs-CZ" dirty="0" smtClean="0"/>
              <a:t>Právní aspekty SW, licence</a:t>
            </a:r>
          </a:p>
          <a:p>
            <a:pPr lvl="0"/>
            <a:r>
              <a:rPr lang="cs-CZ" dirty="0" smtClean="0"/>
              <a:t>Bezpečnost v informatice, analýza rizik</a:t>
            </a:r>
          </a:p>
          <a:p>
            <a:pPr lvl="0"/>
            <a:r>
              <a:rPr lang="cs-CZ" dirty="0" smtClean="0"/>
              <a:t>Webové stránky – statické, dynamické, vztah mezi grafikou a funkcionalitou, náklady na tvorbu…</a:t>
            </a:r>
          </a:p>
          <a:p>
            <a:pPr lvl="0"/>
            <a:r>
              <a:rPr lang="cs-CZ" dirty="0" smtClean="0"/>
              <a:t>Řízení vývoje SW, metodiky, náklady na vývoj</a:t>
            </a:r>
          </a:p>
          <a:p>
            <a:pPr lvl="0"/>
            <a:r>
              <a:rPr lang="cs-CZ" dirty="0" smtClean="0"/>
              <a:t>DTP, zpracování textů, základy grafiky a typografie</a:t>
            </a:r>
          </a:p>
          <a:p>
            <a:pPr lvl="0"/>
            <a:r>
              <a:rPr lang="cs-CZ" dirty="0" smtClean="0"/>
              <a:t>Internet – technologie a možnosti jejich využití</a:t>
            </a:r>
          </a:p>
          <a:p>
            <a:pPr lvl="0"/>
            <a:r>
              <a:rPr lang="cs-CZ" dirty="0" smtClean="0"/>
              <a:t>Identifikace – biometrie, RFID, NFC</a:t>
            </a: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Elektronický podpis, datové schránky, šifrování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Cézarova šifra - substituce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Introduction to Cryptography: Archaic Beginnin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3312368" cy="3286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6309320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http://invisiblecomputer.wonderhowto.com/inspiration/introduction-cryptography-archaic-beginnings-0133735/</a:t>
            </a:r>
          </a:p>
        </p:txBody>
      </p:sp>
    </p:spTree>
    <p:extLst>
      <p:ext uri="{BB962C8B-B14F-4D97-AF65-F5344CB8AC3E}">
        <p14:creationId xmlns="" xmlns:p14="http://schemas.microsoft.com/office/powerpoint/2010/main" val="3729742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Tabulky záměn </a:t>
            </a:r>
            <a:r>
              <a:rPr lang="cs-CZ" dirty="0" smtClean="0"/>
              <a:t>– záměny znaků bez jakékoli vnitřní souvislosti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Vigenerova</a:t>
            </a:r>
            <a:r>
              <a:rPr lang="cs-CZ" dirty="0" smtClean="0">
                <a:solidFill>
                  <a:srgbClr val="C00000"/>
                </a:solidFill>
              </a:rPr>
              <a:t> šifra </a:t>
            </a:r>
            <a:r>
              <a:rPr lang="cs-CZ" dirty="0" smtClean="0"/>
              <a:t>– rozšíření </a:t>
            </a:r>
            <a:r>
              <a:rPr lang="cs-CZ" dirty="0" err="1" smtClean="0"/>
              <a:t>Caesarovy</a:t>
            </a:r>
            <a:r>
              <a:rPr lang="cs-CZ" dirty="0" smtClean="0"/>
              <a:t> – pro posunutí textu se používá heslo proměnné délky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Vernamova</a:t>
            </a:r>
            <a:r>
              <a:rPr lang="cs-CZ" dirty="0" smtClean="0"/>
              <a:t> šifra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Vernamova</a:t>
            </a:r>
            <a:r>
              <a:rPr lang="cs-CZ" dirty="0" smtClean="0">
                <a:solidFill>
                  <a:srgbClr val="C00000"/>
                </a:solidFill>
              </a:rPr>
              <a:t> šifra </a:t>
            </a:r>
            <a:r>
              <a:rPr lang="cs-CZ" dirty="0" smtClean="0"/>
              <a:t>– sčítají se písmena otevřeného textu a hesla, přičemž heslo je náhodný blok o stejné velikosti jako otevřený text</a:t>
            </a:r>
          </a:p>
          <a:p>
            <a:pPr lvl="1"/>
            <a:r>
              <a:rPr lang="cs-CZ" dirty="0" smtClean="0"/>
              <a:t>jediná nerozluštitelná, ale obtížná práce</a:t>
            </a:r>
          </a:p>
          <a:p>
            <a:pPr lvl="1"/>
            <a:r>
              <a:rPr lang="cs-CZ" i="1" dirty="0" err="1" smtClean="0"/>
              <a:t>one</a:t>
            </a:r>
            <a:r>
              <a:rPr lang="cs-CZ" i="1" dirty="0" smtClean="0"/>
              <a:t>-</a:t>
            </a:r>
            <a:r>
              <a:rPr lang="cs-CZ" i="1" dirty="0" err="1" smtClean="0"/>
              <a:t>time</a:t>
            </a:r>
            <a:r>
              <a:rPr lang="cs-CZ" i="1" dirty="0" smtClean="0"/>
              <a:t> </a:t>
            </a:r>
            <a:r>
              <a:rPr lang="cs-CZ" i="1" dirty="0" err="1" smtClean="0"/>
              <a:t>pad</a:t>
            </a:r>
            <a:r>
              <a:rPr lang="cs-CZ" i="1" dirty="0" smtClean="0"/>
              <a:t> – </a:t>
            </a:r>
            <a:r>
              <a:rPr lang="cs-CZ" dirty="0" smtClean="0"/>
              <a:t>jednorázová tabulková šifra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Historie kryptografie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Transpoziční šifry (transpozice=přesmyčka) – změna pořadí znaků podle určitého pravidla</a:t>
            </a:r>
          </a:p>
          <a:p>
            <a:r>
              <a:rPr lang="cs-CZ" dirty="0" smtClean="0"/>
              <a:t>Kombinované šifry</a:t>
            </a:r>
          </a:p>
          <a:p>
            <a:r>
              <a:rPr lang="cs-CZ" dirty="0" smtClean="0"/>
              <a:t>Šifrování strojem</a:t>
            </a:r>
          </a:p>
          <a:p>
            <a:pPr marL="742950" lvl="2" indent="-342900"/>
            <a:r>
              <a:rPr lang="cs-CZ" dirty="0" smtClean="0"/>
              <a:t>Enigma </a:t>
            </a:r>
          </a:p>
          <a:p>
            <a:r>
              <a:rPr lang="cs-CZ" dirty="0" smtClean="0"/>
              <a:t>Moderní symetrické šifry – DES, </a:t>
            </a:r>
            <a:r>
              <a:rPr lang="cs-CZ" dirty="0" err="1" smtClean="0"/>
              <a:t>Blowfish</a:t>
            </a:r>
            <a:r>
              <a:rPr lang="cs-CZ" dirty="0" smtClean="0"/>
              <a:t>, AES, RSA,</a:t>
            </a:r>
          </a:p>
          <a:p>
            <a:r>
              <a:rPr lang="cs-CZ" dirty="0" smtClean="0"/>
              <a:t>Kvantová kryptografie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cryptomuseum.com/crypto/enigma/i/img/300002/022/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294442" cy="4855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63093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/>
              <a:t>http://cryptomuseum.com/crypto/enigma</a:t>
            </a:r>
          </a:p>
        </p:txBody>
      </p:sp>
    </p:spTree>
    <p:extLst>
      <p:ext uri="{BB962C8B-B14F-4D97-AF65-F5344CB8AC3E}">
        <p14:creationId xmlns="" xmlns:p14="http://schemas.microsoft.com/office/powerpoint/2010/main" val="1233384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full.jpg (1280×85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323854" cy="4874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87779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Příklad: AES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AES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dirty="0" err="1" smtClean="0"/>
              <a:t>Advanced</a:t>
            </a:r>
            <a:r>
              <a:rPr lang="cs-CZ" b="1" dirty="0" smtClean="0"/>
              <a:t> </a:t>
            </a:r>
            <a:r>
              <a:rPr lang="cs-CZ" b="1" dirty="0" err="1" smtClean="0"/>
              <a:t>Encryption</a:t>
            </a:r>
            <a:r>
              <a:rPr lang="cs-CZ" b="1" dirty="0" smtClean="0"/>
              <a:t> Standard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Vytvořila ji americká vláda za účelem šifrování svých dokumentů Velikost klíče může být 128, 192 nebo 256 bitů – prozatím nebyla prolomena.</a:t>
            </a:r>
          </a:p>
          <a:p>
            <a:r>
              <a:rPr lang="cs-CZ" dirty="0" smtClean="0"/>
              <a:t>Využívá se při </a:t>
            </a:r>
            <a:r>
              <a:rPr lang="cs-CZ" dirty="0" err="1" smtClean="0"/>
              <a:t>WiFi</a:t>
            </a:r>
            <a:r>
              <a:rPr lang="cs-CZ" dirty="0" smtClean="0"/>
              <a:t> (zabezpečení WPA2)</a:t>
            </a:r>
          </a:p>
          <a:p>
            <a:r>
              <a:rPr lang="cs-CZ" dirty="0" smtClean="0"/>
              <a:t>1997, 2002 – federální standard USA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400" dirty="0" smtClean="0"/>
              <a:t>Datové schránky</a:t>
            </a:r>
            <a:endParaRPr lang="cs-CZ" sz="4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schránka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Elektronické úložiště, které je určeno k doručování písemností od státních institucí (orgány veřejné moci) a k provádění úkonů vůči orgánům veřejné moci. </a:t>
            </a:r>
          </a:p>
          <a:p>
            <a:r>
              <a:rPr lang="cs-CZ" dirty="0" smtClean="0"/>
              <a:t>Pro právnické osoby a některé další subjekty je zřízení datových schránek povinné.</a:t>
            </a:r>
          </a:p>
          <a:p>
            <a:r>
              <a:rPr lang="cs-CZ" dirty="0" smtClean="0"/>
              <a:t>Posílat a přijímat úřední dokumenty v elektronické podobě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schránka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</a:t>
            </a:r>
            <a:r>
              <a:rPr lang="cs-CZ" dirty="0" smtClean="0"/>
              <a:t>aždá </a:t>
            </a:r>
            <a:r>
              <a:rPr lang="cs-CZ" dirty="0" smtClean="0"/>
              <a:t>zásilka vložená do datové schránky je po lhůtě 10 dnů považována za vyzvednutou</a:t>
            </a:r>
          </a:p>
          <a:p>
            <a:r>
              <a:rPr lang="cs-CZ" dirty="0" smtClean="0"/>
              <a:t>O</a:t>
            </a:r>
            <a:r>
              <a:rPr lang="cs-CZ" dirty="0" smtClean="0"/>
              <a:t>bě </a:t>
            </a:r>
            <a:r>
              <a:rPr lang="cs-CZ" dirty="0" smtClean="0"/>
              <a:t>verze dokumentů, tedy těch papírových i elektronických, jsou rovnocenné.</a:t>
            </a:r>
          </a:p>
          <a:p>
            <a:r>
              <a:rPr lang="cs-CZ" dirty="0" smtClean="0"/>
              <a:t>Co nelze odesílat: dokumenty v listinné podobě, jejichž jedinečnost nelze konverzí nahradit, tj. například občanský průkaz, cestovní doklad, zbrojní průkaz, řidičský průkaz či vkladní knížka.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K čemu je elektronický podpis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cs-CZ" dirty="0" smtClean="0"/>
              <a:t>Elektronický podpis slouží k </a:t>
            </a:r>
            <a:r>
              <a:rPr lang="cs-CZ" dirty="0" smtClean="0">
                <a:solidFill>
                  <a:srgbClr val="FF0000"/>
                </a:solidFill>
              </a:rPr>
              <a:t>zajištění ověření autora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integrity podepisovaných dat</a:t>
            </a:r>
            <a:r>
              <a:rPr lang="cs-CZ" dirty="0" smtClean="0"/>
              <a:t>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Elektronický podpis je podpis – tj. pouze jiná forma písemného podpisu. Stejně jako písemným podpisem, potvrzujeme, že jsme nějaký text vytvořili a bereme za něho odpovědnost.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ČR: </a:t>
            </a:r>
            <a:r>
              <a:rPr lang="cs-CZ" dirty="0" smtClean="0">
                <a:solidFill>
                  <a:srgbClr val="0070C0"/>
                </a:solidFill>
                <a:hlinkClick r:id="rId2" tooltip="http://portal.gov.cz/zakon/227/2000"/>
              </a:rPr>
              <a:t>Zákon č. 227/2000 Sb., o elektronickém podpisu</a:t>
            </a:r>
            <a:endParaRPr lang="cs-CZ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systémy datových schránek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Informační systém datových schránek (</a:t>
            </a:r>
            <a:r>
              <a:rPr lang="cs-CZ" b="1" dirty="0" smtClean="0"/>
              <a:t>ISDS</a:t>
            </a:r>
            <a:r>
              <a:rPr lang="cs-CZ" dirty="0" smtClean="0"/>
              <a:t>) je informačním systémem ve smyslu Zákona č. 365/2000 o elektronických úkonech a autorizované konverzi dokumentů. </a:t>
            </a:r>
          </a:p>
          <a:p>
            <a:r>
              <a:rPr lang="cs-CZ" dirty="0" smtClean="0"/>
              <a:t>Jde o systém, který spravuje stát, zde zastoupený Ministerstvem vnitra ČR.</a:t>
            </a:r>
          </a:p>
          <a:p>
            <a:r>
              <a:rPr lang="cs-CZ" dirty="0" smtClean="0"/>
              <a:t>Legislativním základem pro Informační systém datových schránek je Zákon č. 300/2008 Sb. o elektronických úkonech a autorizované konverzi dokumentů.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Obálka - XML</a:t>
            </a:r>
          </a:p>
          <a:p>
            <a:r>
              <a:rPr lang="cs-CZ" dirty="0" smtClean="0"/>
              <a:t>Obsah zprávy – jedna nebo více příloh v libovolném formátu kromě spustitelných souborů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do 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>
                <a:hlinkClick r:id="rId2" tooltip="Internetové stránky pro přímý přístup k datové schránce"/>
              </a:rPr>
              <a:t>www.</a:t>
            </a:r>
            <a:r>
              <a:rPr lang="cs-CZ" b="1" u="sng" dirty="0" err="1" smtClean="0">
                <a:hlinkClick r:id="rId2" tooltip="Internetové stránky pro přímý přístup k datové schránce"/>
              </a:rPr>
              <a:t>mojedatovaschranka.cz</a:t>
            </a:r>
            <a:endParaRPr lang="cs-CZ" dirty="0" smtClean="0"/>
          </a:p>
          <a:p>
            <a:r>
              <a:rPr lang="cs-CZ" dirty="0" smtClean="0"/>
              <a:t>Webový klient – user/</a:t>
            </a:r>
            <a:r>
              <a:rPr lang="cs-CZ" dirty="0" err="1" smtClean="0"/>
              <a:t>password</a:t>
            </a:r>
            <a:endParaRPr lang="cs-CZ" dirty="0" smtClean="0"/>
          </a:p>
          <a:p>
            <a:r>
              <a:rPr lang="cs-CZ" dirty="0" err="1" smtClean="0"/>
              <a:t>CzechPOINT</a:t>
            </a:r>
            <a:r>
              <a:rPr lang="cs-CZ" dirty="0" smtClean="0"/>
              <a:t>@office</a:t>
            </a:r>
          </a:p>
          <a:p>
            <a:r>
              <a:rPr lang="cs-CZ" dirty="0" smtClean="0"/>
              <a:t>Prostřednictvím spisové služby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548680"/>
            <a:ext cx="8426607" cy="601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Odeslání z 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Prostřednictvím své datové schránky vyberete adresáta, kterému má být žádost doručena.</a:t>
            </a:r>
          </a:p>
          <a:p>
            <a:r>
              <a:rPr lang="cs-CZ" dirty="0" smtClean="0"/>
              <a:t>Systém připojí k datové zprávě tzv. kvalifikované časové razítko (informace o čase odeslání) a dodá ji do datové schránky osoby, kterou jste označili jako adresáta.</a:t>
            </a:r>
          </a:p>
          <a:p>
            <a:r>
              <a:rPr lang="cs-CZ" dirty="0" smtClean="0"/>
              <a:t>Systém vám zároveň jako odesílateli oznámí, že datová zpráva, kterou jste poslali, byla dodána do datové schránky adresáta.</a:t>
            </a:r>
          </a:p>
          <a:p>
            <a:r>
              <a:rPr lang="cs-CZ" dirty="0" smtClean="0"/>
              <a:t>Systém dá automaticky vědět adresátovi, že do jeho datové schránky byla dodána nová zpráva. Vyrozumění provede například tím, že odešle e-mail na jeho elektronickou adresu.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28.5. 2009 schválil Senát Parlamentu ČR novelu zákona č. 499/2004 Sb. o archivnictví a spisové službě</a:t>
            </a:r>
          </a:p>
          <a:p>
            <a:r>
              <a:rPr lang="cs-CZ" dirty="0" smtClean="0"/>
              <a:t>Od 1. ledna 2010 je možné využívat Informační systém datových schránek pro výměnu zpráv mezi soukromými subjekty navzájem. 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Elektronický podpis zajišťuje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Autenticitu – potvrzení původnosti dokumentu a totožnosti autora</a:t>
            </a:r>
          </a:p>
          <a:p>
            <a:r>
              <a:rPr lang="cs-CZ" dirty="0" smtClean="0"/>
              <a:t>Integritu zprávy – </a:t>
            </a:r>
            <a:r>
              <a:rPr lang="cs-CZ" dirty="0" err="1" smtClean="0"/>
              <a:t>nezfalšovatelnost</a:t>
            </a:r>
            <a:endParaRPr lang="cs-CZ" dirty="0" smtClean="0"/>
          </a:p>
          <a:p>
            <a:r>
              <a:rPr lang="cs-CZ" dirty="0" smtClean="0"/>
              <a:t>Jednorázové použití – konkrétní podpis nelze použít pro jiný dokument</a:t>
            </a:r>
          </a:p>
          <a:p>
            <a:r>
              <a:rPr lang="cs-CZ" dirty="0" smtClean="0"/>
              <a:t>Nepopiratelnost – odesílatel nemůže prohlásit, že dokument nepodepsal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el. podpisu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Zaručený elektronický podpis </a:t>
            </a:r>
          </a:p>
          <a:p>
            <a:pPr lvl="1">
              <a:buFontTx/>
              <a:buNone/>
            </a:pPr>
            <a:r>
              <a:rPr lang="cs-CZ" sz="2400" dirty="0" smtClean="0"/>
              <a:t>1. je jednoznačně spojen s podepisující osobou,</a:t>
            </a:r>
          </a:p>
          <a:p>
            <a:pPr lvl="1">
              <a:buFontTx/>
              <a:buNone/>
            </a:pPr>
            <a:r>
              <a:rPr lang="cs-CZ" sz="2400" dirty="0" smtClean="0"/>
              <a:t>2. umožňuje identifikaci podepisující osoby ve vztahu k datové zprávě,</a:t>
            </a:r>
          </a:p>
          <a:p>
            <a:pPr lvl="1">
              <a:buFontTx/>
              <a:buNone/>
            </a:pPr>
            <a:r>
              <a:rPr lang="cs-CZ" sz="2400" dirty="0" smtClean="0"/>
              <a:t>3. byl vytvořen a připojen k datové zprávě pomocí prostředků, které podepisující osoba může udržet pod svou výhradní kontrolou,</a:t>
            </a:r>
          </a:p>
          <a:p>
            <a:pPr lvl="1">
              <a:buFontTx/>
              <a:buNone/>
            </a:pPr>
            <a:r>
              <a:rPr lang="cs-CZ" sz="2400" dirty="0" smtClean="0"/>
              <a:t>4. k datové zprávě, ke které se vztahuje, je připojen takovým způsobem, že je možné zjistit jakoukoliv následnou změnu dat.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Uznávaný elektronický podpis</a:t>
            </a:r>
          </a:p>
          <a:p>
            <a:pPr lvl="1">
              <a:buFontTx/>
              <a:buNone/>
            </a:pPr>
            <a:r>
              <a:rPr lang="cs-CZ" dirty="0" smtClean="0"/>
              <a:t>	zaručený elektronický podpis + kvalifikovaný certifikát vydaný akreditovaným poskytovatelem certifikačních služeb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smtClean="0"/>
              <a:t>Mechanismus elektronického podpisu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Zpráva, kterou chceme podepsat</a:t>
            </a:r>
          </a:p>
          <a:p>
            <a:pPr eaLnBrk="1" hangingPunct="1"/>
            <a:r>
              <a:rPr lang="cs-CZ" sz="2800" dirty="0" err="1" smtClean="0"/>
              <a:t>Hash</a:t>
            </a:r>
            <a:r>
              <a:rPr lang="cs-CZ" sz="2800" dirty="0" smtClean="0"/>
              <a:t> funkce vypočítá „</a:t>
            </a:r>
            <a:r>
              <a:rPr lang="cs-CZ" sz="2800" dirty="0" err="1" smtClean="0"/>
              <a:t>hash</a:t>
            </a:r>
            <a:r>
              <a:rPr lang="cs-CZ" sz="2800" dirty="0" smtClean="0"/>
              <a:t>“ zprávy (neboli otisk, digest)</a:t>
            </a:r>
          </a:p>
          <a:p>
            <a:pPr eaLnBrk="1" hangingPunct="1"/>
            <a:r>
              <a:rPr lang="cs-CZ" sz="2800" dirty="0" smtClean="0"/>
              <a:t>Otisk je zašifrován pomocí „soukromého klíče“ a přidán ke zprávě</a:t>
            </a:r>
          </a:p>
          <a:p>
            <a:pPr eaLnBrk="1" hangingPunct="1"/>
            <a:r>
              <a:rPr lang="cs-CZ" sz="2800" dirty="0" smtClean="0"/>
              <a:t>Na straně příjemce – otisk se dešifruje „veřejným“ klíčem, pomocí </a:t>
            </a:r>
            <a:r>
              <a:rPr lang="cs-CZ" sz="2800" dirty="0" err="1" smtClean="0"/>
              <a:t>hash</a:t>
            </a:r>
            <a:r>
              <a:rPr lang="cs-CZ" sz="2800" dirty="0" smtClean="0"/>
              <a:t> funkce se vytvoří nový otisk</a:t>
            </a:r>
          </a:p>
          <a:p>
            <a:pPr eaLnBrk="1" hangingPunct="1"/>
            <a:r>
              <a:rPr lang="cs-CZ" sz="2800" dirty="0" smtClean="0"/>
              <a:t>Srovnání obou otisků = ověření, zda podpis je platný a zda zpráva je nezměněná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Podepsání zprávy el. podpisem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571625" y="2286000"/>
            <a:ext cx="1647825" cy="13763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600" b="1">
                <a:latin typeface="Times New Roman" pitchFamily="18" charset="0"/>
              </a:rPr>
              <a:t>Datový soubor</a:t>
            </a:r>
            <a:endParaRPr lang="en-US" sz="1200" b="1">
              <a:latin typeface="Times New Roman" pitchFamily="18" charset="0"/>
            </a:endParaRPr>
          </a:p>
          <a:p>
            <a:pPr algn="ctr" eaLnBrk="0" hangingPunct="0"/>
            <a:r>
              <a:rPr lang="cs-CZ" sz="1200" b="1">
                <a:latin typeface="Times New Roman" pitchFamily="18" charset="0"/>
              </a:rPr>
              <a:t>obecného typu</a:t>
            </a:r>
            <a:r>
              <a:rPr lang="cs-CZ" sz="1100">
                <a:latin typeface="Times New Roman" pitchFamily="18" charset="0"/>
              </a:rPr>
              <a:t>, </a:t>
            </a:r>
            <a:endParaRPr lang="en-US" sz="1100">
              <a:latin typeface="Times New Roman" pitchFamily="18" charset="0"/>
            </a:endParaRPr>
          </a:p>
          <a:p>
            <a:pPr algn="ctr" eaLnBrk="0" hangingPunct="0"/>
            <a:r>
              <a:rPr lang="cs-CZ" sz="1100">
                <a:latin typeface="Times New Roman" pitchFamily="18" charset="0"/>
              </a:rPr>
              <a:t>například: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File.doc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msie.exe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bank_transfer.txt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479800" y="2286000"/>
            <a:ext cx="1214438" cy="13763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Soukromý klíč signatáře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33700" y="3638550"/>
            <a:ext cx="1908175" cy="2362200"/>
            <a:chOff x="2421" y="2208"/>
            <a:chExt cx="1202" cy="1488"/>
          </a:xfrm>
        </p:grpSpPr>
        <p:sp>
          <p:nvSpPr>
            <p:cNvPr id="7184" name="Oval 6"/>
            <p:cNvSpPr>
              <a:spLocks noChangeArrowheads="1"/>
            </p:cNvSpPr>
            <p:nvPr/>
          </p:nvSpPr>
          <p:spPr bwMode="auto">
            <a:xfrm>
              <a:off x="2640" y="3072"/>
              <a:ext cx="983" cy="6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12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Podepisovací algoritmus</a:t>
              </a:r>
              <a:endParaRPr lang="cs-CZ" sz="1000" b="1" i="1">
                <a:latin typeface="Times New Roman" pitchFamily="18" charset="0"/>
              </a:endParaRPr>
            </a:p>
          </p:txBody>
        </p:sp>
        <p:sp>
          <p:nvSpPr>
            <p:cNvPr id="7185" name="Line 7"/>
            <p:cNvSpPr>
              <a:spLocks noChangeShapeType="1"/>
            </p:cNvSpPr>
            <p:nvPr/>
          </p:nvSpPr>
          <p:spPr bwMode="auto">
            <a:xfrm>
              <a:off x="2421" y="3327"/>
              <a:ext cx="2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Line 8"/>
            <p:cNvSpPr>
              <a:spLocks noChangeShapeType="1"/>
            </p:cNvSpPr>
            <p:nvPr/>
          </p:nvSpPr>
          <p:spPr bwMode="auto">
            <a:xfrm>
              <a:off x="3120" y="2208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841875" y="5091113"/>
            <a:ext cx="1562100" cy="890587"/>
            <a:chOff x="3623" y="3123"/>
            <a:chExt cx="984" cy="561"/>
          </a:xfrm>
        </p:grpSpPr>
        <p:sp>
          <p:nvSpPr>
            <p:cNvPr id="7182" name="Rectangle 10"/>
            <p:cNvSpPr>
              <a:spLocks noChangeArrowheads="1"/>
            </p:cNvSpPr>
            <p:nvPr/>
          </p:nvSpPr>
          <p:spPr bwMode="auto">
            <a:xfrm>
              <a:off x="3896" y="3123"/>
              <a:ext cx="711" cy="56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9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600" b="1">
                  <a:latin typeface="Times New Roman" pitchFamily="18" charset="0"/>
                </a:rPr>
                <a:t>Digitální podpis</a:t>
              </a:r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>
              <a:off x="3623" y="3378"/>
              <a:ext cx="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04963" y="3638550"/>
            <a:ext cx="1524000" cy="1066800"/>
            <a:chOff x="1584" y="2208"/>
            <a:chExt cx="960" cy="672"/>
          </a:xfrm>
        </p:grpSpPr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2064" y="2208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Oval 14"/>
            <p:cNvSpPr>
              <a:spLocks noChangeArrowheads="1"/>
            </p:cNvSpPr>
            <p:nvPr/>
          </p:nvSpPr>
          <p:spPr bwMode="auto">
            <a:xfrm>
              <a:off x="1584" y="2496"/>
              <a:ext cx="960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Hašovací funkce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833563" y="4705350"/>
            <a:ext cx="1127125" cy="1066800"/>
            <a:chOff x="1728" y="2880"/>
            <a:chExt cx="710" cy="672"/>
          </a:xfrm>
        </p:grpSpPr>
        <p:sp>
          <p:nvSpPr>
            <p:cNvPr id="7178" name="Rectangle 16"/>
            <p:cNvSpPr>
              <a:spLocks noChangeArrowheads="1"/>
            </p:cNvSpPr>
            <p:nvPr/>
          </p:nvSpPr>
          <p:spPr bwMode="auto">
            <a:xfrm>
              <a:off x="1728" y="3134"/>
              <a:ext cx="710" cy="4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800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>
                  <a:latin typeface="Times New Roman" pitchFamily="18" charset="0"/>
                </a:rPr>
                <a:t>Výsledný hašový kód</a:t>
              </a:r>
            </a:p>
          </p:txBody>
        </p:sp>
        <p:sp>
          <p:nvSpPr>
            <p:cNvPr id="7179" name="Line 17"/>
            <p:cNvSpPr>
              <a:spLocks noChangeShapeType="1"/>
            </p:cNvSpPr>
            <p:nvPr/>
          </p:nvSpPr>
          <p:spPr bwMode="auto">
            <a:xfrm>
              <a:off x="2064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Přijetí zprávy s el. podpisem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 </a:t>
            </a:r>
          </a:p>
        </p:txBody>
      </p:sp>
      <p:sp>
        <p:nvSpPr>
          <p:cNvPr id="8196" name="Line 9"/>
          <p:cNvSpPr>
            <a:spLocks noChangeShapeType="1"/>
          </p:cNvSpPr>
          <p:nvPr/>
        </p:nvSpPr>
        <p:spPr bwMode="auto">
          <a:xfrm>
            <a:off x="3276600" y="5589588"/>
            <a:ext cx="1588" cy="58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1909763" y="6165850"/>
            <a:ext cx="2833687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600" b="1">
                <a:latin typeface="Times New Roman" pitchFamily="18" charset="0"/>
              </a:rPr>
              <a:t>Výsledek:</a:t>
            </a:r>
            <a:r>
              <a:rPr lang="cs-CZ" sz="1600">
                <a:latin typeface="Times New Roman" pitchFamily="18" charset="0"/>
              </a:rPr>
              <a:t> platný/neplatný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25450" y="1997075"/>
            <a:ext cx="1635125" cy="1479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200">
              <a:latin typeface="Times New Roman" pitchFamily="18" charset="0"/>
            </a:endParaRPr>
          </a:p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Přijatý datový soubor</a:t>
            </a:r>
            <a:endParaRPr lang="en-US" sz="1600" b="1">
              <a:latin typeface="Times New Roman" pitchFamily="18" charset="0"/>
            </a:endParaRPr>
          </a:p>
          <a:p>
            <a:pPr algn="ctr" eaLnBrk="0" hangingPunct="0"/>
            <a:endParaRPr lang="cs-CZ" sz="1600" b="1">
              <a:latin typeface="Times New Roman" pitchFamily="18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636838" y="1997075"/>
            <a:ext cx="1538287" cy="147955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Veřejný klíč signatáře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4752975" y="1997075"/>
            <a:ext cx="1346200" cy="1479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Přijatý digitální podpis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2913" y="4281488"/>
            <a:ext cx="1635125" cy="1025525"/>
            <a:chOff x="1162" y="2621"/>
            <a:chExt cx="1030" cy="646"/>
          </a:xfrm>
        </p:grpSpPr>
        <p:sp>
          <p:nvSpPr>
            <p:cNvPr id="8211" name="Rectangle 7"/>
            <p:cNvSpPr>
              <a:spLocks noChangeArrowheads="1"/>
            </p:cNvSpPr>
            <p:nvPr/>
          </p:nvSpPr>
          <p:spPr bwMode="auto">
            <a:xfrm>
              <a:off x="1162" y="2957"/>
              <a:ext cx="1030" cy="31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800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>
                  <a:latin typeface="Times New Roman" pitchFamily="18" charset="0"/>
                </a:rPr>
                <a:t>Výsledný hašový kód</a:t>
              </a:r>
            </a:p>
          </p:txBody>
        </p:sp>
        <p:sp>
          <p:nvSpPr>
            <p:cNvPr id="8212" name="Line 8"/>
            <p:cNvSpPr>
              <a:spLocks noChangeShapeType="1"/>
            </p:cNvSpPr>
            <p:nvPr/>
          </p:nvSpPr>
          <p:spPr bwMode="auto">
            <a:xfrm flipH="1">
              <a:off x="1690" y="2621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0575" y="3468688"/>
            <a:ext cx="3365500" cy="2278062"/>
            <a:chOff x="2181" y="2109"/>
            <a:chExt cx="2120" cy="1435"/>
          </a:xfrm>
        </p:grpSpPr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4301" y="2114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 flipH="1">
              <a:off x="3574" y="3109"/>
              <a:ext cx="7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Oval 14"/>
            <p:cNvSpPr>
              <a:spLocks noChangeArrowheads="1"/>
            </p:cNvSpPr>
            <p:nvPr/>
          </p:nvSpPr>
          <p:spPr bwMode="auto">
            <a:xfrm>
              <a:off x="2544" y="2736"/>
              <a:ext cx="1030" cy="8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cs-CZ" sz="12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Ověřovací algoritmus</a:t>
              </a:r>
              <a:endParaRPr lang="cs-CZ" sz="1200" b="1" i="1">
                <a:latin typeface="Times New Roman" pitchFamily="18" charset="0"/>
              </a:endParaRPr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 flipH="1">
              <a:off x="2181" y="3109"/>
              <a:ext cx="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3064" y="2109"/>
              <a:ext cx="0" cy="6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19113" y="3476625"/>
            <a:ext cx="1524000" cy="881063"/>
            <a:chOff x="1210" y="2114"/>
            <a:chExt cx="960" cy="555"/>
          </a:xfrm>
        </p:grpSpPr>
        <p:sp>
          <p:nvSpPr>
            <p:cNvPr id="8204" name="Line 18"/>
            <p:cNvSpPr>
              <a:spLocks noChangeShapeType="1"/>
            </p:cNvSpPr>
            <p:nvPr/>
          </p:nvSpPr>
          <p:spPr bwMode="auto">
            <a:xfrm>
              <a:off x="1696" y="2114"/>
              <a:ext cx="0" cy="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Oval 19"/>
            <p:cNvSpPr>
              <a:spLocks noChangeArrowheads="1"/>
            </p:cNvSpPr>
            <p:nvPr/>
          </p:nvSpPr>
          <p:spPr bwMode="auto">
            <a:xfrm>
              <a:off x="1210" y="2285"/>
              <a:ext cx="960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Hašovací funkce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1173</Words>
  <Application>Microsoft Office PowerPoint</Application>
  <PresentationFormat>Předvádění na obrazovce (4:3)</PresentationFormat>
  <Paragraphs>179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sady Office</vt:lpstr>
      <vt:lpstr>Aplikace VT v hospodářské praxi elektronický podpis, datové schránky</vt:lpstr>
      <vt:lpstr>Osnova předmětu</vt:lpstr>
      <vt:lpstr>K čemu je elektronický podpis</vt:lpstr>
      <vt:lpstr>Elektronický podpis zajišťuje</vt:lpstr>
      <vt:lpstr>Definice el. podpisu</vt:lpstr>
      <vt:lpstr>Snímek 6</vt:lpstr>
      <vt:lpstr>Mechanismus elektronického podpisu</vt:lpstr>
      <vt:lpstr>Podepsání zprávy el. podpisem</vt:lpstr>
      <vt:lpstr>Přijetí zprávy s el. podpisem</vt:lpstr>
      <vt:lpstr>Elektronický a ruční podpis</vt:lpstr>
      <vt:lpstr>Certifikáty a certifikační autority</vt:lpstr>
      <vt:lpstr>Certifikáty</vt:lpstr>
      <vt:lpstr>Certifikát</vt:lpstr>
      <vt:lpstr>Certifikát - obsah</vt:lpstr>
      <vt:lpstr>Snímek 15</vt:lpstr>
      <vt:lpstr>Kryptografie a kryptoanalýza</vt:lpstr>
      <vt:lpstr>Šifrování a kódování</vt:lpstr>
      <vt:lpstr>Typy šifer</vt:lpstr>
      <vt:lpstr>Historie kryptografie</vt:lpstr>
      <vt:lpstr>Cézarova šifra - substituce</vt:lpstr>
      <vt:lpstr>Historie kryptografie</vt:lpstr>
      <vt:lpstr>Vernamova šifra</vt:lpstr>
      <vt:lpstr>Historie kryptografie</vt:lpstr>
      <vt:lpstr>Enigma</vt:lpstr>
      <vt:lpstr>Enigma</vt:lpstr>
      <vt:lpstr>Příklad: AES</vt:lpstr>
      <vt:lpstr>Snímek 27</vt:lpstr>
      <vt:lpstr>Datová schránka</vt:lpstr>
      <vt:lpstr>Datová schránka</vt:lpstr>
      <vt:lpstr>Informační systémy datových schránek</vt:lpstr>
      <vt:lpstr>Datová zpráva</vt:lpstr>
      <vt:lpstr>Přístup do datové schránky</vt:lpstr>
      <vt:lpstr>Snímek 33</vt:lpstr>
      <vt:lpstr>Odeslání z datové schránky</vt:lpstr>
      <vt:lpstr>Snímek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bur50</cp:lastModifiedBy>
  <cp:revision>34</cp:revision>
  <dcterms:created xsi:type="dcterms:W3CDTF">2014-09-29T22:55:34Z</dcterms:created>
  <dcterms:modified xsi:type="dcterms:W3CDTF">2014-12-11T15:15:53Z</dcterms:modified>
</cp:coreProperties>
</file>